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44" r:id="rId3"/>
    <p:sldId id="350" r:id="rId4"/>
    <p:sldId id="361" r:id="rId5"/>
    <p:sldId id="362" r:id="rId6"/>
    <p:sldId id="351" r:id="rId7"/>
    <p:sldId id="348" r:id="rId8"/>
    <p:sldId id="349" r:id="rId9"/>
    <p:sldId id="347" r:id="rId10"/>
    <p:sldId id="363" r:id="rId11"/>
    <p:sldId id="364" r:id="rId12"/>
    <p:sldId id="365" r:id="rId13"/>
    <p:sldId id="332" r:id="rId14"/>
    <p:sldId id="287" r:id="rId15"/>
    <p:sldId id="333" r:id="rId16"/>
    <p:sldId id="303" r:id="rId17"/>
    <p:sldId id="366" r:id="rId18"/>
    <p:sldId id="340" r:id="rId19"/>
    <p:sldId id="297" r:id="rId20"/>
    <p:sldId id="298" r:id="rId21"/>
    <p:sldId id="283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A60E"/>
    <a:srgbClr val="88B5C6"/>
    <a:srgbClr val="67A2B9"/>
    <a:srgbClr val="EAF0F3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438" y="108"/>
      </p:cViewPr>
      <p:guideLst>
        <p:guide orient="horz" pos="2160"/>
        <p:guide pos="2880"/>
        <p:guide orient="horz" pos="27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962544189670323E-2"/>
          <c:y val="9.7693832029791594E-2"/>
          <c:w val="0.88566487010852746"/>
          <c:h val="0.85900285229006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2012 Total Combined Projects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3.6555515863438741E-2"/>
                  <c:y val="-7.2251968916537887E-3"/>
                </c:manualLayout>
              </c:layout>
              <c:tx>
                <c:rich>
                  <a:bodyPr/>
                  <a:lstStyle/>
                  <a:p>
                    <a:fld id="{2F00BD1E-4F84-4ECB-8304-B9AAB5524ED7}" type="CATEGORYNAME">
                      <a:rPr lang="en-US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[CATEGORY NAME]</a:t>
                    </a:fld>
                    <a:endParaRPr lang="en-US" baseline="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  <a:p>
                    <a:fld id="{06156843-0DCC-4BCD-81C4-3E101DC485B1}" type="VALUE">
                      <a:rPr lang="en-US" baseline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r>
                      <a:rPr lang="en-US" baseline="0" dirty="0" smtClean="0"/>
                      <a:t> </a:t>
                    </a:r>
                  </a:p>
                  <a:p>
                    <a:fld id="{0E010E1E-1A65-4187-8647-CBF8B231743F}" type="PERCENTAGE">
                      <a:rPr lang="en-US" baseline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38196334228669"/>
                      <c:h val="0.1856956217019923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019340081888922E-2"/>
                  <c:y val="6.898652253893621E-2"/>
                </c:manualLayout>
              </c:layout>
              <c:tx>
                <c:rich>
                  <a:bodyPr/>
                  <a:lstStyle/>
                  <a:p>
                    <a:fld id="{C526F5A8-5AD1-4E0D-9C38-FCC79C9D73F6}" type="CATEGORYNAME">
                      <a:rPr lang="en-US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[CATEGORY NAME]</a:t>
                    </a:fld>
                    <a:r>
                      <a: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 </a:t>
                    </a:r>
                    <a:fld id="{AFE773FF-F5FB-4DD4-9DEB-25CFFEB940D6}" type="VALUE">
                      <a:rPr lang="en-US" baseline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r>
                      <a: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 </a:t>
                    </a:r>
                    <a:fld id="{936965EE-12BE-4923-8696-F60F26D0EF2F}" type="PERCENTAGE">
                      <a:rPr lang="en-US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[PERCENTAGE]</a:t>
                    </a:fld>
                    <a:endParaRPr lang="en-US" baseline="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Sheet1!$A$2:$A$4</c:f>
              <c:strCache>
                <c:ptCount val="3"/>
                <c:pt idx="0">
                  <c:v>Committed MBE</c:v>
                </c:pt>
                <c:pt idx="1">
                  <c:v>Committed WBE</c:v>
                </c:pt>
                <c:pt idx="2">
                  <c:v>Non-M/WBE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Sheet1!$B$2:$B$4</c:f>
              <c:numCache>
                <c:formatCode>"$"#,##0_);[Red]\("$"#,##0\)</c:formatCode>
                <c:ptCount val="3"/>
                <c:pt idx="0">
                  <c:v>278778418</c:v>
                </c:pt>
                <c:pt idx="1">
                  <c:v>40197437</c:v>
                </c:pt>
                <c:pt idx="2">
                  <c:v>822457579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Sheet1!$B$5</c15:sqref>
                  <c15:spPr xmlns:c15="http://schemas.microsoft.com/office/drawing/2012/chart"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15:spPr>
                  <c15:bubble3D val="0"/>
                </c15:categoryFilterException>
              </c15:categoryFilterExceptions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2013 Total Combined Projects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:spPr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:spPr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50800">
                      <a:solidFill>
                        <a:schemeClr val="lt1"/>
                      </a:solidFill>
                    </a:ln>
                    <a:effectLst/>
                    <a:sp3d contourW="50800">
                      <a:contourClr>
                        <a:schemeClr val="lt1"/>
                      </a:contourClr>
                    </a:sp3d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ullRef>
                          <c15:sqref>Sheet1!$A$2:$A$5</c15:sqref>
                        </c15:fullRef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Committed MBE</c:v>
                      </c:pt>
                      <c:pt idx="1">
                        <c:v>Committed WBE</c:v>
                      </c:pt>
                      <c:pt idx="2">
                        <c:v>Non-M/WBE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Sheet1!$C$2:$C$5</c15:sqref>
                        </c15:fullRef>
                        <c15:formulaRef>
                          <c15:sqref>Sheet1!$C$2:$C$4</c15:sqref>
                        </c15:formulaRef>
                      </c:ext>
                    </c:extLst>
                    <c:numCache>
                      <c:formatCode>0.00%</c:formatCode>
                      <c:ptCount val="3"/>
                      <c:pt idx="0">
                        <c:v>0.2442</c:v>
                      </c:pt>
                      <c:pt idx="1">
                        <c:v>3.5200000000000002E-2</c:v>
                      </c:pt>
                      <c:pt idx="2">
                        <c:v>0.72050000000000003</c:v>
                      </c:pt>
                    </c:numCache>
                  </c:numRef>
                </c:val>
                <c:extLst>
                  <c:ext uri="{02D57815-91ED-43cb-92C2-25804820EDAC}">
                    <c15:categoryFilterExceptions>
                      <c15:categoryFilterException>
                        <c15:sqref>Sheet1!$C$5</c15:sqref>
                        <c15:spPr xmlns:c15="http://schemas.microsoft.com/office/drawing/2012/chart">
                          <a:gradFill>
                            <a:gsLst>
                              <a:gs pos="100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0">
                                <a:schemeClr val="accent4"/>
                              </a:gs>
                            </a:gsLst>
                            <a:lin ang="5400000" scaled="0"/>
                          </a:gradFill>
                          <a:ln w="50800">
                            <a:solidFill>
                              <a:schemeClr val="lt1"/>
                            </a:solidFill>
                          </a:ln>
                          <a:effectLst/>
                          <a:sp3d contourW="50800">
                            <a:contourClr>
                              <a:schemeClr val="lt1"/>
                            </a:contourClr>
                          </a:sp3d>
                        </c15:spPr>
                        <c15:bubble3D val="0"/>
                      </c15:categoryFilterException>
                    </c15:categoryFilterExceptions>
                  </c:ext>
                </c:extLst>
              </c15:ser>
            </c15:filteredPieSeries>
          </c:ext>
        </c:extLst>
      </c:pie3D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Bond Referendum $1.89 Billion</a:t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5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</a:t>
            </a:r>
            <a:r>
              <a:rPr lang="en-US" sz="105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millions)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6942177786139501"/>
          <c:y val="3.583518406353049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8.3333333333333506E-3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$350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984875834749001E-3"/>
                  <c:y val="1.6824819974426299E-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$0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81188601549786E-2"/>
                      <c:h val="3.205128205128204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7813674581293001E-3"/>
                  <c:y val="1.217948717948699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$560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340</c:v>
                </c:pt>
                <c:pt idx="1">
                  <c:v>350</c:v>
                </c:pt>
                <c:pt idx="2">
                  <c:v>0</c:v>
                </c:pt>
                <c:pt idx="3">
                  <c:v>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00103744"/>
        <c:axId val="495840664"/>
      </c:barChart>
      <c:catAx>
        <c:axId val="400103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53132910023819102"/>
              <c:y val="0.9123931623931620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495840664"/>
        <c:crosses val="autoZero"/>
        <c:auto val="0"/>
        <c:lblAlgn val="ctr"/>
        <c:lblOffset val="100"/>
        <c:tickLblSkip val="1"/>
        <c:noMultiLvlLbl val="0"/>
      </c:catAx>
      <c:valAx>
        <c:axId val="495840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Dollars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crossAx val="400103744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3"/>
            <c:spPr>
              <a:solidFill>
                <a:schemeClr val="tx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7182258787536056"/>
                  <c:y val="-9.450248534095309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061472-5CBC-45F1-9914-C2463BEF2834}" type="CATEGORYNAME">
                      <a:rPr lang="en-US" sz="1200" smtClean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6196559A-5133-40B5-8D2D-F8B7C5FFABEB}" type="VALU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[VALUE]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34E04CE7-E9E9-44C4-83EB-0331348D5DD3}" type="PERCENTAGE">
                      <a:rPr lang="en-US" sz="1200" baseline="0" dirty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200" baseline="0" dirty="0" smtClean="0">
                      <a:solidFill>
                        <a:schemeClr val="bg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924500834760676"/>
                      <c:h val="0.278381863099248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3029888130343528"/>
                  <c:y val="4.72512426704764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7CB909-EF46-4879-900B-1A3B0A18B33B}" type="CATEGORYNAME">
                      <a:rPr lang="en-US" sz="120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CEF61C81-F28F-442D-9DA3-06944AE62BE4}" type="VALU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 sz="1200" baseline="0" dirty="0" smtClean="0">
                      <a:solidFill>
                        <a:schemeClr val="bg2"/>
                      </a:solidFill>
                    </a:endParaRP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75E14DA8-FCE8-4E9E-A28A-3A5DA148D784}" type="PERCENTAG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965579538577126"/>
                      <c:h val="0.37228905719395944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Sheet1!$A$2:$A$3</c:f>
              <c:strCache>
                <c:ptCount val="2"/>
                <c:pt idx="0">
                  <c:v>Commitments</c:v>
                </c:pt>
                <c:pt idx="1">
                  <c:v>Available to Complete Projects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Sheet1!$B$2:$B$3</c:f>
              <c:numCache>
                <c:formatCode>"$"#,##0_);[Red]\("$"#,##0\)</c:formatCode>
                <c:ptCount val="2"/>
                <c:pt idx="0">
                  <c:v>1141433433</c:v>
                </c:pt>
                <c:pt idx="1">
                  <c:v>961016530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0.49624</cdr:x>
      <cdr:y>0.92444</cdr:y>
    </cdr:from>
    <cdr:to>
      <cdr:x>1</cdr:x>
      <cdr:y>0.99694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1492" y="2747250"/>
          <a:ext cx="1828791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800" i="1" dirty="0" smtClean="0">
              <a:latin typeface="+mj-lt"/>
            </a:rPr>
            <a:t>As of Dec. 31</a:t>
          </a:r>
          <a:r>
            <a:rPr lang="en-US" sz="800" i="1" smtClean="0">
              <a:latin typeface="+mj-lt"/>
            </a:rPr>
            <a:t>, 2016</a:t>
          </a:r>
          <a:endParaRPr lang="en-US" sz="800" i="1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50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88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69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M/WBE</a:t>
            </a:r>
            <a:r>
              <a:rPr lang="en-US" baseline="0" dirty="0" smtClean="0"/>
              <a:t> – Alexis Licata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44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M/WBE</a:t>
            </a:r>
            <a:r>
              <a:rPr lang="en-US" baseline="0" dirty="0" smtClean="0"/>
              <a:t> – Alexis Licata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8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M/WBE – Alexis Licata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53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M/WBE – Alexis Licata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02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Finance – Sherrie</a:t>
            </a:r>
            <a:r>
              <a:rPr lang="en-US" baseline="0" dirty="0" smtClean="0"/>
              <a:t> Robinson and Tonya Savoie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50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Communications</a:t>
            </a:r>
            <a:r>
              <a:rPr lang="en-US" baseline="0" dirty="0" smtClean="0"/>
              <a:t> – Sylvia Wood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28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r>
              <a:rPr lang="en-US" baseline="0" dirty="0" smtClean="0"/>
              <a:t> – Sylvia 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9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Fourth Quarter </a:t>
            </a:r>
            <a:r>
              <a:rPr lang="en-US" dirty="0" smtClean="0"/>
              <a:t>Progress –</a:t>
            </a:r>
            <a:r>
              <a:rPr lang="en-US" baseline="0" dirty="0" smtClean="0"/>
              <a:t>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44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Ahead – </a:t>
            </a:r>
            <a:r>
              <a:rPr lang="en-US" smtClean="0"/>
              <a:t>Derrick Sanders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0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Fourth</a:t>
            </a:r>
            <a:r>
              <a:rPr lang="en-US" baseline="0" dirty="0" smtClean="0"/>
              <a:t> </a:t>
            </a:r>
            <a:r>
              <a:rPr lang="en-US" dirty="0" smtClean="0"/>
              <a:t>Quarter </a:t>
            </a:r>
            <a:r>
              <a:rPr lang="en-US" dirty="0" smtClean="0"/>
              <a:t>Progress –</a:t>
            </a:r>
            <a:r>
              <a:rPr lang="en-US" baseline="0" dirty="0" smtClean="0"/>
              <a:t>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4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</a:t>
            </a:r>
            <a:r>
              <a:rPr lang="en-US" baseline="0" dirty="0" smtClean="0"/>
              <a:t>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54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67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3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80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10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3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Oversight Committee Meeting</a:t>
            </a:r>
            <a:endParaRPr lang="en-US" sz="58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n-US" dirty="0" smtClean="0"/>
              <a:t>Fourth Quarter 2016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Jan. 31, 2017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461787" y="2048848"/>
            <a:ext cx="0" cy="39694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547036"/>
            <a:ext cx="386080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HSPVA</a:t>
            </a:r>
            <a:endParaRPr lang="en-US" sz="23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1" y="5060549"/>
            <a:ext cx="386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/>
                </a:solidFill>
              </a:rPr>
              <a:t>New </a:t>
            </a:r>
            <a:r>
              <a:rPr lang="en-US" sz="2200" dirty="0" smtClean="0">
                <a:solidFill>
                  <a:schemeClr val="accent5"/>
                </a:solidFill>
              </a:rPr>
              <a:t>performing and visual arts school for 750 students</a:t>
            </a:r>
            <a:endParaRPr lang="en-US" sz="2200" b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05574" y="1547036"/>
            <a:ext cx="4081227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YWCPA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5573" y="5066644"/>
            <a:ext cx="4081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Renovation and addition to school </a:t>
            </a:r>
            <a:r>
              <a:rPr lang="en-US" sz="2200" dirty="0">
                <a:solidFill>
                  <a:schemeClr val="accent5"/>
                </a:solidFill>
              </a:rPr>
              <a:t>for </a:t>
            </a:r>
            <a:r>
              <a:rPr lang="en-US" sz="2200" dirty="0" smtClean="0">
                <a:solidFill>
                  <a:schemeClr val="accent5"/>
                </a:solidFill>
              </a:rPr>
              <a:t>1,000 students</a:t>
            </a:r>
            <a:endParaRPr lang="en-US" sz="2200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49705"/>
            <a:ext cx="3860800" cy="2894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636538"/>
            <a:ext cx="386080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HSPVA</a:t>
            </a:r>
            <a:endParaRPr lang="en-US" sz="1400" b="1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3149"/>
          <a:stretch/>
        </p:blipFill>
        <p:spPr>
          <a:xfrm>
            <a:off x="4605574" y="2055137"/>
            <a:ext cx="4081227" cy="28891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5574" y="4636538"/>
            <a:ext cx="4081226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Young Women’s College Prep Academy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480958" y="2199083"/>
            <a:ext cx="0" cy="39694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547036"/>
            <a:ext cx="381000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Sharpstown HS</a:t>
            </a:r>
            <a:endParaRPr lang="en-US" sz="23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1" y="4875909"/>
            <a:ext cx="3809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/>
                </a:solidFill>
              </a:rPr>
              <a:t>New </a:t>
            </a:r>
            <a:r>
              <a:rPr lang="en-US" sz="2200" dirty="0" smtClean="0">
                <a:solidFill>
                  <a:schemeClr val="accent5"/>
                </a:solidFill>
              </a:rPr>
              <a:t>school for 1,300 to 1,500 students</a:t>
            </a:r>
            <a:endParaRPr lang="en-US" sz="2200" b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43541" y="1547036"/>
            <a:ext cx="4043259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Lawson MS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540" y="4875909"/>
            <a:ext cx="4043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58595B"/>
                </a:solidFill>
              </a:rPr>
              <a:t>New school for 1,300 to 1,500 </a:t>
            </a:r>
            <a:r>
              <a:rPr lang="en-US" sz="2200" dirty="0" smtClean="0">
                <a:solidFill>
                  <a:srgbClr val="58595B"/>
                </a:solidFill>
              </a:rPr>
              <a:t>students</a:t>
            </a:r>
            <a:endParaRPr lang="en-US" sz="2200" b="1" dirty="0">
              <a:solidFill>
                <a:srgbClr val="58595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8220"/>
          <a:stretch/>
        </p:blipFill>
        <p:spPr>
          <a:xfrm>
            <a:off x="457199" y="2203098"/>
            <a:ext cx="3861175" cy="2386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785"/>
          <a:stretch/>
        </p:blipFill>
        <p:spPr>
          <a:xfrm>
            <a:off x="4643541" y="2203098"/>
            <a:ext cx="4043260" cy="2386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282050"/>
            <a:ext cx="386117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bg2"/>
                </a:solidFill>
              </a:rPr>
              <a:t>Sharpstown</a:t>
            </a:r>
            <a:r>
              <a:rPr lang="en-US" sz="1400" b="1" dirty="0" smtClean="0">
                <a:solidFill>
                  <a:schemeClr val="bg2"/>
                </a:solidFill>
              </a:rPr>
              <a:t> HS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3541" y="4282050"/>
            <a:ext cx="4043259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Lawson MS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99985" y="2199083"/>
            <a:ext cx="0" cy="39694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547036"/>
            <a:ext cx="3541961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Wilson Montessori</a:t>
            </a:r>
            <a:endParaRPr lang="en-US" sz="23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1" y="4875908"/>
            <a:ext cx="3541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Addition, renovations </a:t>
            </a:r>
            <a:r>
              <a:rPr lang="en-US" sz="2200" dirty="0" smtClean="0">
                <a:solidFill>
                  <a:schemeClr val="accent5"/>
                </a:solidFill>
              </a:rPr>
              <a:t>for 750 to 900 students</a:t>
            </a:r>
            <a:endParaRPr lang="en-US" sz="2200" b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00809" y="1547036"/>
            <a:ext cx="4485992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HSLJ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0809" y="4875909"/>
            <a:ext cx="4485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58595B"/>
                </a:solidFill>
              </a:rPr>
              <a:t>New school for 1,300 to 1,500 </a:t>
            </a:r>
            <a:r>
              <a:rPr lang="en-US" sz="2200" dirty="0" smtClean="0">
                <a:solidFill>
                  <a:srgbClr val="58595B"/>
                </a:solidFill>
              </a:rPr>
              <a:t>students</a:t>
            </a:r>
            <a:endParaRPr lang="en-US" sz="2200" b="1" dirty="0">
              <a:solidFill>
                <a:srgbClr val="58595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905" r="7344"/>
          <a:stretch/>
        </p:blipFill>
        <p:spPr>
          <a:xfrm>
            <a:off x="457201" y="2197935"/>
            <a:ext cx="3541961" cy="23063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196527"/>
            <a:ext cx="3541962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Wilson Montessori School</a:t>
            </a:r>
            <a:endParaRPr lang="en-US" sz="1400" b="1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8787"/>
          <a:stretch/>
        </p:blipFill>
        <p:spPr>
          <a:xfrm>
            <a:off x="4200808" y="2192439"/>
            <a:ext cx="4485992" cy="2311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00808" y="4196527"/>
            <a:ext cx="4485992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HSLJ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Doing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7035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Awarded the City of </a:t>
            </a:r>
            <a:br>
              <a:rPr lang="en-US" sz="2500" dirty="0" smtClean="0"/>
            </a:br>
            <a:r>
              <a:rPr lang="en-US" sz="2500" dirty="0" smtClean="0"/>
              <a:t>Houston Community </a:t>
            </a:r>
            <a:br>
              <a:rPr lang="en-US" sz="2500" dirty="0" smtClean="0"/>
            </a:br>
            <a:r>
              <a:rPr lang="en-US" sz="2500" dirty="0" smtClean="0"/>
              <a:t>Partner of the Year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M/WBE </a:t>
            </a:r>
            <a:r>
              <a:rPr lang="en-US" sz="2500" dirty="0" smtClean="0"/>
              <a:t>commitments</a:t>
            </a:r>
            <a:br>
              <a:rPr lang="en-US" sz="2500" dirty="0" smtClean="0"/>
            </a:br>
            <a:r>
              <a:rPr lang="en-US" sz="2500" dirty="0" smtClean="0"/>
              <a:t>for contracts awarded</a:t>
            </a:r>
            <a:br>
              <a:rPr lang="en-US" sz="2500" dirty="0" smtClean="0"/>
            </a:br>
            <a:r>
              <a:rPr lang="en-US" sz="2500" dirty="0" smtClean="0"/>
              <a:t>to </a:t>
            </a:r>
            <a:r>
              <a:rPr lang="en-US" sz="2500" dirty="0"/>
              <a:t>date: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Architect projects represent 53.26%</a:t>
            </a:r>
            <a:endParaRPr lang="en-US" sz="2500" i="1" dirty="0">
              <a:solidFill>
                <a:schemeClr val="tx2"/>
              </a:solidFill>
            </a:endParaRP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Construction firm projects represent 22.29%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Program management firm projects represent 46.88%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Other projects represent 40.79%</a:t>
            </a:r>
            <a:endParaRPr lang="en-US" sz="2500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48" y="1547035"/>
            <a:ext cx="4432752" cy="24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3990"/>
            <a:ext cx="8107378" cy="4525963"/>
          </a:xfrm>
        </p:spPr>
        <p:txBody>
          <a:bodyPr wrap="square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500" b="1" dirty="0" smtClean="0"/>
              <a:t>Workshop Wednesdays</a:t>
            </a:r>
            <a:endParaRPr lang="en-US" sz="2500" b="1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/>
              <a:t>October</a:t>
            </a: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Resolving Conflict 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in the Workplace</a:t>
            </a:r>
            <a:endParaRPr lang="en-US" sz="250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/>
              <a:t>December</a:t>
            </a: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How to Compete 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on Value and Not Price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networking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8512" y="2209800"/>
            <a:ext cx="4448288" cy="330199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8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784"/>
            <a:ext cx="8229600" cy="4525963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/>
              <a:t>Houston Minority Supplier </a:t>
            </a:r>
            <a:br>
              <a:rPr lang="en-US" sz="2150" dirty="0"/>
            </a:br>
            <a:r>
              <a:rPr lang="en-US" sz="2150" dirty="0"/>
              <a:t>Diversity Council: </a:t>
            </a:r>
            <a:br>
              <a:rPr lang="en-US" sz="2150" dirty="0"/>
            </a:br>
            <a:r>
              <a:rPr lang="en-US" sz="2150" i="1" dirty="0">
                <a:solidFill>
                  <a:schemeClr val="tx2"/>
                </a:solidFill>
              </a:rPr>
              <a:t>2016 Business Expo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/>
              <a:t>WBEA: </a:t>
            </a:r>
            <a:r>
              <a:rPr lang="en-US" sz="2150" i="1" dirty="0">
                <a:solidFill>
                  <a:schemeClr val="tx2"/>
                </a:solidFill>
              </a:rPr>
              <a:t>Corporate </a:t>
            </a:r>
            <a:br>
              <a:rPr lang="en-US" sz="2150" i="1" dirty="0">
                <a:solidFill>
                  <a:schemeClr val="tx2"/>
                </a:solidFill>
              </a:rPr>
            </a:br>
            <a:r>
              <a:rPr lang="en-US" sz="2150" i="1" dirty="0">
                <a:solidFill>
                  <a:schemeClr val="tx2"/>
                </a:solidFill>
              </a:rPr>
              <a:t>Advisory Committee</a:t>
            </a:r>
            <a:endParaRPr lang="en-US" sz="2150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 smtClean="0"/>
              <a:t>Greater </a:t>
            </a:r>
            <a:r>
              <a:rPr lang="en-US" sz="2150" dirty="0"/>
              <a:t>Houston Black </a:t>
            </a:r>
            <a:r>
              <a:rPr lang="en-US" sz="2150" dirty="0" smtClean="0"/>
              <a:t/>
            </a:r>
            <a:br>
              <a:rPr lang="en-US" sz="2150" dirty="0" smtClean="0"/>
            </a:br>
            <a:r>
              <a:rPr lang="en-US" sz="2150" dirty="0" smtClean="0"/>
              <a:t>Chamber</a:t>
            </a:r>
            <a:r>
              <a:rPr lang="en-US" sz="2150" dirty="0"/>
              <a:t>: </a:t>
            </a:r>
            <a:r>
              <a:rPr lang="en-US" sz="2150" i="1" dirty="0">
                <a:solidFill>
                  <a:schemeClr val="tx2"/>
                </a:solidFill>
              </a:rPr>
              <a:t>2nd </a:t>
            </a:r>
            <a:r>
              <a:rPr lang="en-US" sz="2150" i="1" dirty="0" smtClean="0">
                <a:solidFill>
                  <a:schemeClr val="tx2"/>
                </a:solidFill>
              </a:rPr>
              <a:t>Tuesdays</a:t>
            </a:r>
            <a:br>
              <a:rPr lang="en-US" sz="2150" i="1" dirty="0" smtClean="0">
                <a:solidFill>
                  <a:schemeClr val="tx2"/>
                </a:solidFill>
              </a:rPr>
            </a:br>
            <a:r>
              <a:rPr lang="en-US" sz="2150" i="1" dirty="0" smtClean="0">
                <a:solidFill>
                  <a:schemeClr val="tx2"/>
                </a:solidFill>
              </a:rPr>
              <a:t>with </a:t>
            </a:r>
            <a:r>
              <a:rPr lang="en-US" sz="2150" i="1" dirty="0">
                <a:solidFill>
                  <a:schemeClr val="tx2"/>
                </a:solidFill>
              </a:rPr>
              <a:t>the Chamber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 smtClean="0"/>
              <a:t>East </a:t>
            </a:r>
            <a:r>
              <a:rPr lang="en-US" sz="2150" dirty="0"/>
              <a:t>End Chambers of </a:t>
            </a:r>
            <a:endParaRPr lang="en-US" sz="2150" dirty="0" smtClean="0"/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 smtClean="0"/>
              <a:t>Commerce</a:t>
            </a:r>
            <a:r>
              <a:rPr lang="en-US" sz="2150" dirty="0"/>
              <a:t>: </a:t>
            </a:r>
            <a:r>
              <a:rPr lang="en-US" sz="2150" i="1" dirty="0">
                <a:solidFill>
                  <a:schemeClr val="tx2"/>
                </a:solidFill>
              </a:rPr>
              <a:t>Business </a:t>
            </a:r>
            <a:r>
              <a:rPr lang="en-US" sz="2150" i="1" dirty="0" smtClean="0">
                <a:solidFill>
                  <a:schemeClr val="tx2"/>
                </a:solidFill>
              </a:rPr>
              <a:t>over Breakfast</a:t>
            </a:r>
            <a:endParaRPr lang="en-US" sz="2150" dirty="0"/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 smtClean="0"/>
              <a:t>Hispanic </a:t>
            </a:r>
            <a:r>
              <a:rPr lang="en-US" sz="2150" dirty="0"/>
              <a:t>Chamber of Commerce: </a:t>
            </a:r>
            <a:r>
              <a:rPr lang="en-US" sz="2150" i="1" dirty="0">
                <a:solidFill>
                  <a:schemeClr val="tx2"/>
                </a:solidFill>
              </a:rPr>
              <a:t>Networking &amp; Business Development </a:t>
            </a:r>
            <a:r>
              <a:rPr lang="en-US" sz="2150" i="1" dirty="0" smtClean="0">
                <a:solidFill>
                  <a:schemeClr val="tx2"/>
                </a:solidFill>
              </a:rPr>
              <a:t>Expo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150" dirty="0" smtClean="0"/>
              <a:t>City </a:t>
            </a:r>
            <a:r>
              <a:rPr lang="en-US" sz="2150" dirty="0"/>
              <a:t>of Houston: </a:t>
            </a:r>
            <a:r>
              <a:rPr lang="en-US" sz="2150" i="1" dirty="0">
                <a:solidFill>
                  <a:schemeClr val="tx2"/>
                </a:solidFill>
              </a:rPr>
              <a:t>Meet the Buyer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endParaRPr lang="en-US" sz="2150" i="1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524784"/>
            <a:ext cx="4229100" cy="27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sz="4200" dirty="0" smtClean="0"/>
              <a:t>M/WBE commitment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31275"/>
            <a:ext cx="8229600" cy="4593198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300" b="1" dirty="0" smtClean="0">
                <a:latin typeface="+mj-lt"/>
                <a:ea typeface="ＭＳ Ｐゴシック" pitchFamily="34" charset="-128"/>
                <a:cs typeface="Arial" charset="0"/>
              </a:rPr>
              <a:t>Certified Minority/Women Owned Businesses Breakdown</a:t>
            </a:r>
            <a:endParaRPr lang="en-US" sz="23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043" y="1971983"/>
            <a:ext cx="8080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</a:t>
            </a:r>
            <a:r>
              <a:rPr 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Combined Projects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371487575"/>
              </p:ext>
            </p:extLst>
          </p:nvPr>
        </p:nvGraphicFramePr>
        <p:xfrm>
          <a:off x="1424411" y="2322277"/>
          <a:ext cx="5954163" cy="396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7023100" y="3668517"/>
            <a:ext cx="1524000" cy="64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97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fld id="{0FFF0D3B-8C5D-4A06-A771-C5A2B8FA035F}" type="CATEGORYNAME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 sz="1197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Committed WBE</a:t>
            </a:fld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197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fld id="{D12F6972-F127-4620-800E-B0146223037D}" type="VALUE"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 sz="1197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$40,197,437 </a:t>
            </a:fld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>
              <a:defRPr sz="1197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fld id="{3263962A-70D5-4B80-9F5B-31AE868D5B31}" type="PERCENTAGE"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 sz="1197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4%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62784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Original 2012 </a:t>
            </a:r>
            <a:r>
              <a:rPr lang="en-US" sz="2000" dirty="0"/>
              <a:t>Bond Program is $1.89 billion, </a:t>
            </a:r>
            <a:r>
              <a:rPr lang="en-US" sz="2000" dirty="0" smtClean="0"/>
              <a:t>with issuance </a:t>
            </a:r>
            <a:r>
              <a:rPr lang="en-US" sz="2000" dirty="0"/>
              <a:t>of </a:t>
            </a:r>
            <a:r>
              <a:rPr lang="en-US" sz="2000" dirty="0" smtClean="0"/>
              <a:t>bonds planned </a:t>
            </a:r>
            <a:r>
              <a:rPr lang="en-US" sz="2000" dirty="0"/>
              <a:t>in four </a:t>
            </a:r>
            <a:r>
              <a:rPr lang="en-US" sz="2000" dirty="0" smtClean="0"/>
              <a:t>sales. In 2015, Board of Education approved an additional $212.4 million. The total budget now is $2.1 billion.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Commitments of </a:t>
            </a:r>
            <a:r>
              <a:rPr lang="en-US" sz="2000" b="1" dirty="0" smtClean="0"/>
              <a:t>$1,141,433,433</a:t>
            </a:r>
            <a:r>
              <a:rPr lang="en-US" sz="2000" dirty="0" smtClean="0"/>
              <a:t> </a:t>
            </a:r>
            <a:r>
              <a:rPr lang="en-US" sz="2000" i="1" dirty="0"/>
              <a:t>(including </a:t>
            </a:r>
            <a:r>
              <a:rPr lang="en-US" sz="2000" i="1" dirty="0" smtClean="0"/>
              <a:t>encumbrances </a:t>
            </a:r>
            <a:r>
              <a:rPr lang="en-US" sz="2000" i="1" dirty="0"/>
              <a:t>of </a:t>
            </a:r>
            <a:r>
              <a:rPr lang="en-US" sz="2000" b="1" i="1" dirty="0" smtClean="0"/>
              <a:t>$480,923,838</a:t>
            </a:r>
            <a:r>
              <a:rPr lang="en-US" sz="2000" i="1" dirty="0" smtClean="0"/>
              <a:t> and </a:t>
            </a:r>
            <a:r>
              <a:rPr lang="en-US" sz="2000" i="1" dirty="0"/>
              <a:t>actual expenditures of </a:t>
            </a:r>
            <a:r>
              <a:rPr lang="en-US" sz="2000" b="1" i="1" dirty="0" smtClean="0"/>
              <a:t>$660,509,595</a:t>
            </a:r>
            <a:r>
              <a:rPr lang="en-US" sz="2000" i="1" dirty="0" smtClean="0"/>
              <a:t>) </a:t>
            </a:r>
            <a:r>
              <a:rPr lang="en-US" sz="2000" dirty="0"/>
              <a:t>leaving </a:t>
            </a:r>
            <a:r>
              <a:rPr lang="en-US" sz="2000" b="1" dirty="0" smtClean="0"/>
              <a:t>$961,016,530 </a:t>
            </a:r>
            <a:r>
              <a:rPr lang="en-US" sz="2000" dirty="0" smtClean="0"/>
              <a:t>of </a:t>
            </a:r>
            <a:r>
              <a:rPr lang="en-US" sz="2000" dirty="0"/>
              <a:t>available </a:t>
            </a:r>
            <a:r>
              <a:rPr lang="en-US" sz="2000" dirty="0" smtClean="0"/>
              <a:t>funding.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5436" y="3408487"/>
            <a:ext cx="0" cy="281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88" y="3408487"/>
            <a:ext cx="8023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200896641"/>
              </p:ext>
            </p:extLst>
          </p:nvPr>
        </p:nvGraphicFramePr>
        <p:xfrm>
          <a:off x="5024929" y="3384550"/>
          <a:ext cx="3630283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34049" y="5810528"/>
            <a:ext cx="2768601" cy="184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1799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2013 </a:t>
            </a:r>
          </a:p>
          <a:p>
            <a:pPr algn="ctr"/>
            <a:r>
              <a:rPr lang="en-US" sz="900" dirty="0" smtClean="0"/>
              <a:t>(Sold Feb)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6216650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2014 </a:t>
            </a:r>
          </a:p>
          <a:p>
            <a:pPr algn="ctr"/>
            <a:r>
              <a:rPr lang="en-US" sz="900" dirty="0" smtClean="0"/>
              <a:t>(Sold Sept)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6908800" y="5748414"/>
            <a:ext cx="1098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3650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2016</a:t>
            </a:r>
          </a:p>
          <a:p>
            <a:pPr algn="ctr"/>
            <a:r>
              <a:rPr lang="en-US" sz="900" dirty="0" smtClean="0"/>
              <a:t>(Sold April)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237" y="3474149"/>
            <a:ext cx="37242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Budget, Commitments &amp; Available Funding to Date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Budget: $2.1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billion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in millions)</a:t>
            </a:r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280632" y="3925263"/>
          <a:ext cx="4434804" cy="295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15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7648"/>
            <a:ext cx="4559300" cy="4689792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300" dirty="0" smtClean="0"/>
              <a:t>Coordinated 4 grand openings,</a:t>
            </a:r>
            <a:br>
              <a:rPr lang="en-US" sz="2300" dirty="0" smtClean="0"/>
            </a:br>
            <a:r>
              <a:rPr lang="en-US" sz="2300" dirty="0" smtClean="0"/>
              <a:t>4 groundbreakings in Q4 </a:t>
            </a:r>
          </a:p>
          <a:p>
            <a:pPr>
              <a:spcBef>
                <a:spcPts val="800"/>
              </a:spcBef>
            </a:pPr>
            <a:r>
              <a:rPr lang="en-US" sz="2300" dirty="0" smtClean="0"/>
              <a:t>Coordinating several more milestone celebrations in Q1</a:t>
            </a:r>
          </a:p>
          <a:p>
            <a:pPr>
              <a:spcBef>
                <a:spcPts val="800"/>
              </a:spcBef>
            </a:pPr>
            <a:r>
              <a:rPr lang="en-US" sz="2300" dirty="0"/>
              <a:t>Completed stakeholder survey </a:t>
            </a:r>
            <a:r>
              <a:rPr lang="en-US" sz="2300" dirty="0" smtClean="0"/>
              <a:t>regarding communications </a:t>
            </a:r>
            <a:r>
              <a:rPr lang="en-US" sz="2300" dirty="0"/>
              <a:t>&amp; community engagement</a:t>
            </a:r>
          </a:p>
          <a:p>
            <a:pPr>
              <a:spcBef>
                <a:spcPts val="800"/>
              </a:spcBef>
            </a:pPr>
            <a:r>
              <a:rPr lang="en-US" sz="2300" dirty="0" smtClean="0"/>
              <a:t>Posted </a:t>
            </a:r>
            <a:r>
              <a:rPr lang="en-US" sz="2300" dirty="0"/>
              <a:t>regular updates to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social media</a:t>
            </a:r>
            <a:r>
              <a:rPr lang="en-US" sz="2300" dirty="0"/>
              <a:t>, </a:t>
            </a:r>
            <a:r>
              <a:rPr lang="en-US" sz="2300" dirty="0" smtClean="0"/>
              <a:t>blog</a:t>
            </a:r>
          </a:p>
          <a:p>
            <a:pPr>
              <a:spcBef>
                <a:spcPts val="800"/>
              </a:spcBef>
            </a:pPr>
            <a:r>
              <a:rPr lang="en-US" sz="2300" dirty="0" smtClean="0"/>
              <a:t>Strategically pitched stories to media outlets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630" y="1536258"/>
            <a:ext cx="3545170" cy="2265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630" y="3883868"/>
            <a:ext cx="3545170" cy="2353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1630" y="3493845"/>
            <a:ext cx="354517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Energy institute HS Groundbreaking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1630" y="5930084"/>
            <a:ext cx="354517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Mark White ES Grand Opening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59" y="1497648"/>
            <a:ext cx="4637592" cy="4525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500" dirty="0" smtClean="0"/>
              <a:t>700 responses, mostly parents and staff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Results trend positive – all ratings 5 or higher on 10-point scale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Stakeholders want updated via:</a:t>
            </a:r>
          </a:p>
          <a:p>
            <a:pPr lvl="1">
              <a:spcBef>
                <a:spcPts val="800"/>
              </a:spcBef>
            </a:pPr>
            <a:r>
              <a:rPr lang="en-US" sz="2100" dirty="0" smtClean="0"/>
              <a:t>Email</a:t>
            </a:r>
          </a:p>
          <a:p>
            <a:pPr lvl="1">
              <a:spcBef>
                <a:spcPts val="800"/>
              </a:spcBef>
            </a:pPr>
            <a:r>
              <a:rPr lang="en-US" sz="2100" dirty="0" smtClean="0"/>
              <a:t>Campus Website</a:t>
            </a:r>
          </a:p>
          <a:p>
            <a:pPr lvl="1">
              <a:spcBef>
                <a:spcPts val="800"/>
              </a:spcBef>
            </a:pPr>
            <a:r>
              <a:rPr lang="en-US" sz="2100" dirty="0" smtClean="0"/>
              <a:t>District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19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877" t="8603" r="22392" b="6192"/>
          <a:stretch/>
        </p:blipFill>
        <p:spPr bwMode="auto">
          <a:xfrm>
            <a:off x="5017550" y="2179168"/>
            <a:ext cx="3669250" cy="3427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35455" t="39232" r="18089" b="29289"/>
          <a:stretch/>
        </p:blipFill>
        <p:spPr bwMode="auto">
          <a:xfrm>
            <a:off x="5020146" y="1541890"/>
            <a:ext cx="3666654" cy="1729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600200"/>
            <a:ext cx="5122333" cy="46708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dirty="0" smtClean="0"/>
              <a:t>Projects completed in 2016: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/>
              <a:t>7 schools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/>
              <a:t>2 athletic facilities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/>
              <a:t>2 major campus renovations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dirty="0" smtClean="0"/>
              <a:t>5 construction contracts approved in 2016 Q4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dirty="0" smtClean="0"/>
              <a:t>7 projects scheduled for completion in 2017 Q1, Q2: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/>
              <a:t>Six schools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/>
              <a:t>1 athletic complex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mtClean="0"/>
              <a:t>Fourth Quarter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9900" y="1597596"/>
            <a:ext cx="3136900" cy="4493538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lIns="91440" tIns="91440" rIns="91440" bIns="91440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Rockwell" panose="02060603020205020403" pitchFamily="18" charset="0"/>
              </a:rPr>
              <a:t>Completed Projects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chemeClr val="bg2"/>
                </a:solidFill>
              </a:rPr>
              <a:t>Sterling Aviation HS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2"/>
                </a:solidFill>
              </a:rPr>
              <a:t>North Houston ECHS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2"/>
                </a:solidFill>
              </a:rPr>
              <a:t>South ECHS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schemeClr val="bg2"/>
                </a:solidFill>
              </a:rPr>
              <a:t>Worthing</a:t>
            </a:r>
            <a:r>
              <a:rPr lang="en-US" sz="1600" b="1" dirty="0">
                <a:solidFill>
                  <a:schemeClr val="bg2"/>
                </a:solidFill>
              </a:rPr>
              <a:t> HS Phase </a:t>
            </a:r>
            <a:r>
              <a:rPr lang="en-US" sz="1600" b="1" dirty="0" smtClean="0">
                <a:solidFill>
                  <a:schemeClr val="bg2"/>
                </a:solidFill>
              </a:rPr>
              <a:t>1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chemeClr val="bg2"/>
                </a:solidFill>
              </a:rPr>
              <a:t>Condit 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chemeClr val="bg2"/>
                </a:solidFill>
              </a:rPr>
              <a:t>Mark White 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chemeClr val="bg2"/>
                </a:solidFill>
              </a:rPr>
              <a:t>Mandarin IMS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err="1" smtClean="0">
                <a:solidFill>
                  <a:schemeClr val="bg2"/>
                </a:solidFill>
              </a:rPr>
              <a:t>Fonwood</a:t>
            </a:r>
            <a:r>
              <a:rPr lang="en-US" sz="1600" b="1" dirty="0" smtClean="0">
                <a:solidFill>
                  <a:schemeClr val="bg2"/>
                </a:solidFill>
              </a:rPr>
              <a:t> ECC (non bond)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err="1" smtClean="0">
                <a:solidFill>
                  <a:schemeClr val="bg2"/>
                </a:solidFill>
              </a:rPr>
              <a:t>Tanglewood</a:t>
            </a:r>
            <a:r>
              <a:rPr lang="en-US" sz="1600" b="1" dirty="0" smtClean="0">
                <a:solidFill>
                  <a:schemeClr val="bg2"/>
                </a:solidFill>
              </a:rPr>
              <a:t> MS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chemeClr val="bg2"/>
                </a:solidFill>
              </a:rPr>
              <a:t>Butler &amp; Barnet Stadiums</a:t>
            </a:r>
          </a:p>
        </p:txBody>
      </p:sp>
    </p:spTree>
    <p:extLst>
      <p:ext uri="{BB962C8B-B14F-4D97-AF65-F5344CB8AC3E}">
        <p14:creationId xmlns:p14="http://schemas.microsoft.com/office/powerpoint/2010/main" val="26251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77" y="1597596"/>
            <a:ext cx="5850251" cy="4469129"/>
          </a:xfrm>
        </p:spPr>
        <p:txBody>
          <a:bodyPr numCol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Set for completion in 2017 Q1:</a:t>
            </a:r>
            <a:endParaRPr lang="en-US" sz="2400" dirty="0"/>
          </a:p>
          <a:p>
            <a:pPr lvl="1">
              <a:spcAft>
                <a:spcPts val="600"/>
              </a:spcAft>
            </a:pPr>
            <a:r>
              <a:rPr lang="en-US" sz="2000" dirty="0" err="1" smtClean="0"/>
              <a:t>DeBakey</a:t>
            </a:r>
            <a:r>
              <a:rPr lang="en-US" sz="2000" dirty="0" smtClean="0"/>
              <a:t> HSHP completed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Delmar Fieldhouse completed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/>
              <a:t>Waltrip</a:t>
            </a:r>
            <a:r>
              <a:rPr lang="en-US" sz="2000" dirty="0" smtClean="0"/>
              <a:t> HS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Set for completion in 2017 Q2: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/>
              <a:t>Furr</a:t>
            </a:r>
            <a:r>
              <a:rPr lang="en-US" sz="2000" dirty="0" smtClean="0"/>
              <a:t> HS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Wisdom HS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Leland College Prep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/>
              <a:t>Sharpstown</a:t>
            </a:r>
            <a:r>
              <a:rPr lang="en-US" sz="2000" dirty="0" smtClean="0"/>
              <a:t> International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/>
              <a:t>Milby</a:t>
            </a:r>
            <a:r>
              <a:rPr lang="en-US" sz="2000" dirty="0" smtClean="0"/>
              <a:t> HS (open in time for summer school)</a:t>
            </a:r>
          </a:p>
          <a:p>
            <a:pPr>
              <a:spcAft>
                <a:spcPts val="600"/>
              </a:spcAft>
            </a:pPr>
            <a:endParaRPr lang="en-US" sz="21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1631557"/>
            <a:ext cx="2667000" cy="3693319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lIns="91440" tIns="91440" rIns="91440" bIns="91440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smtClean="0">
                <a:solidFill>
                  <a:schemeClr val="bg2"/>
                </a:solidFill>
                <a:latin typeface="Rockwell" panose="02060603020205020403" pitchFamily="18" charset="0"/>
              </a:rPr>
              <a:t>What’s Next?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By end of Q1: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Construction contracts executed on all projects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By end of Q2: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2"/>
                </a:solidFill>
              </a:rPr>
              <a:t>40% of all projects to be completed, open to students</a:t>
            </a:r>
            <a:endParaRPr lang="en-US" sz="20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190"/>
            <a:ext cx="8229600" cy="22292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/>
              <a:t>Grand </a:t>
            </a:r>
            <a:r>
              <a:rPr lang="en-US" sz="2300" dirty="0" smtClean="0"/>
              <a:t>Openings held for South Early College High School, Mandarin Immersion Magnet School, and Mark White and Condit elementary schools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300" dirty="0" smtClean="0"/>
              <a:t>Groundbreakings </a:t>
            </a:r>
            <a:r>
              <a:rPr lang="en-US" sz="2300" dirty="0"/>
              <a:t>held for Eastwood Academy, High School for Law &amp; Justice, Wilson Montessori and (non-bond) Energy Institute HS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 smtClean="0"/>
              <a:t>Fourth Quarter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58007"/>
            <a:ext cx="3982278" cy="23137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19517" r="757"/>
          <a:stretch/>
        </p:blipFill>
        <p:spPr>
          <a:xfrm>
            <a:off x="4647212" y="3963836"/>
            <a:ext cx="4039588" cy="2295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1" y="5963933"/>
            <a:ext cx="3982278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Condit ES Grand Opening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4522" y="5963933"/>
            <a:ext cx="3982278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HSLJ Groundbreaking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 – Now Open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2217" y="1521636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Sterling Aviation High School </a:t>
            </a:r>
            <a:endParaRPr lang="en-US" sz="2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1" y="4984814"/>
            <a:ext cx="82296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Opened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January 2017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lvl="1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First comprehensive high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school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built under 2012 bond, and first built in HISD in 16 years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3" y="2233019"/>
            <a:ext cx="7656956" cy="2543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743" y="4468754"/>
            <a:ext cx="7656956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Sterling Aviation High School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r>
              <a:rPr lang="en-US" dirty="0"/>
              <a:t> – Now 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901374" y="2110416"/>
            <a:ext cx="0" cy="269602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2217" y="1547036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Sterling Aviation High School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4902837"/>
            <a:ext cx="823458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New School for 1,600 to 1,800 students.</a:t>
            </a:r>
          </a:p>
          <a:p>
            <a:pPr marL="342900" lvl="1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Punch list ongoing. Old building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soon to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demolished to make way for parking lot and athletic fields.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10533"/>
            <a:ext cx="4239037" cy="2696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884" y="2110533"/>
            <a:ext cx="3570899" cy="26960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0884" y="4498784"/>
            <a:ext cx="3570898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Sterling Aviation High School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" y="4498784"/>
            <a:ext cx="4239037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Sterling Aviation High School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Highlights</a:t>
            </a:r>
            <a:r>
              <a:rPr lang="en-US" dirty="0"/>
              <a:t> </a:t>
            </a:r>
            <a:r>
              <a:rPr lang="en-US" dirty="0" smtClean="0"/>
              <a:t>– Open 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62500" y="2193588"/>
            <a:ext cx="0" cy="250430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823458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Delmar Fieldhouse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72" y="5170400"/>
            <a:ext cx="823458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Grand Opening Celebration: 10 a.m. on Thursday, Feb. 10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chemeClr val="accent5"/>
                </a:solidFill>
              </a:rPr>
              <a:t>Punchlist</a:t>
            </a:r>
            <a:r>
              <a:rPr lang="en-US" sz="2200" dirty="0" smtClean="0">
                <a:solidFill>
                  <a:schemeClr val="accent5"/>
                </a:solidFill>
              </a:rPr>
              <a:t> work ongoing</a:t>
            </a:r>
            <a:endParaRPr lang="en-US" sz="2200" b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2" y="2193588"/>
            <a:ext cx="4085328" cy="2504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/>
          <a:stretch/>
        </p:blipFill>
        <p:spPr>
          <a:xfrm>
            <a:off x="4978400" y="2212046"/>
            <a:ext cx="3901235" cy="2485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0" y="4390117"/>
            <a:ext cx="3888535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Delmar Fieldhouse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1" y="4390117"/>
            <a:ext cx="408940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Delmar Fieldhouse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Highlights </a:t>
            </a:r>
            <a:r>
              <a:rPr lang="en-US" dirty="0" smtClean="0"/>
              <a:t>– </a:t>
            </a:r>
            <a:r>
              <a:rPr lang="en-US" dirty="0"/>
              <a:t>Open </a:t>
            </a:r>
            <a:r>
              <a:rPr lang="en-US" dirty="0" smtClean="0"/>
              <a:t>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891443"/>
            <a:ext cx="39243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school, 900 to 1,000 students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Spring completion</a:t>
            </a:r>
            <a:endParaRPr lang="en-US" sz="22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8163" y="2102294"/>
            <a:ext cx="0" cy="40864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3783917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DeBakey HSHP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3300" y="4891443"/>
            <a:ext cx="4140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New school, 1,000 to 1,300 students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Summer completion</a:t>
            </a:r>
            <a:endParaRPr lang="en-US" sz="22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13300" y="1501389"/>
            <a:ext cx="3996924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Furr HS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02294"/>
            <a:ext cx="3765826" cy="2728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2929"/>
          <a:stretch/>
        </p:blipFill>
        <p:spPr>
          <a:xfrm>
            <a:off x="4813300" y="2105842"/>
            <a:ext cx="3926219" cy="2725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13300" y="4523485"/>
            <a:ext cx="3930029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bg2"/>
                </a:solidFill>
              </a:rPr>
              <a:t>Furr</a:t>
            </a:r>
            <a:r>
              <a:rPr lang="en-US" sz="1400" b="1" dirty="0" smtClean="0">
                <a:solidFill>
                  <a:schemeClr val="bg2"/>
                </a:solidFill>
              </a:rPr>
              <a:t> HS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4523485"/>
            <a:ext cx="376112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bg2"/>
                </a:solidFill>
              </a:rPr>
              <a:t>DeBakey</a:t>
            </a:r>
            <a:r>
              <a:rPr lang="en-US" sz="1400" b="1" dirty="0" smtClean="0">
                <a:solidFill>
                  <a:schemeClr val="bg2"/>
                </a:solidFill>
              </a:rPr>
              <a:t> HSHP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230"/>
          <a:stretch/>
        </p:blipFill>
        <p:spPr>
          <a:xfrm>
            <a:off x="457201" y="2097712"/>
            <a:ext cx="3969944" cy="237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Highlights – </a:t>
            </a:r>
            <a:r>
              <a:rPr lang="en-US" dirty="0"/>
              <a:t>Open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4605141"/>
            <a:ext cx="401735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Renovations and security upgrades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Summer completion</a:t>
            </a:r>
            <a:endParaRPr lang="en-US" sz="22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1489" y="2097712"/>
            <a:ext cx="0" cy="410121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547036"/>
            <a:ext cx="4024264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Sharpstown Int’l School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7925" y="4605141"/>
            <a:ext cx="401221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Renovation and addition, 1,800 to 2,000 students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Summer completion</a:t>
            </a:r>
            <a:endParaRPr lang="en-US" sz="22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07925" y="1547036"/>
            <a:ext cx="3941766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Milby HS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r="4560"/>
          <a:stretch/>
        </p:blipFill>
        <p:spPr>
          <a:xfrm>
            <a:off x="4711700" y="2097712"/>
            <a:ext cx="3975100" cy="2372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1" y="2097712"/>
            <a:ext cx="3974078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bg2"/>
                </a:solidFill>
              </a:rPr>
              <a:t>Sharpstown</a:t>
            </a:r>
            <a:r>
              <a:rPr lang="en-US" sz="1400" b="1" dirty="0" smtClean="0">
                <a:solidFill>
                  <a:schemeClr val="bg2"/>
                </a:solidFill>
              </a:rPr>
              <a:t> International School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6482" y="2097712"/>
            <a:ext cx="397510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bg2"/>
                </a:solidFill>
              </a:rPr>
              <a:t>Milby</a:t>
            </a:r>
            <a:r>
              <a:rPr lang="en-US" sz="1400" b="1" dirty="0" smtClean="0">
                <a:solidFill>
                  <a:schemeClr val="bg2"/>
                </a:solidFill>
              </a:rPr>
              <a:t> HS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-364" r="2268" b="364"/>
          <a:stretch/>
        </p:blipFill>
        <p:spPr>
          <a:xfrm>
            <a:off x="444499" y="2064190"/>
            <a:ext cx="3937378" cy="2486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Highlights – Open Soon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27620" y="2064190"/>
            <a:ext cx="0" cy="39694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3977927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Wisdom HS</a:t>
            </a:r>
            <a:endParaRPr lang="en-US" sz="23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284" y="4875909"/>
            <a:ext cx="397792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/>
                </a:solidFill>
              </a:rPr>
              <a:t>New </a:t>
            </a:r>
            <a:r>
              <a:rPr lang="en-US" sz="2200" dirty="0" smtClean="0">
                <a:solidFill>
                  <a:schemeClr val="accent5"/>
                </a:solidFill>
              </a:rPr>
              <a:t>school, 1,700 to 1,900 students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Summer completion</a:t>
            </a:r>
            <a:endParaRPr lang="en-US" sz="2200" dirty="0">
              <a:solidFill>
                <a:schemeClr val="accent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37047" y="1547036"/>
            <a:ext cx="4049754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Mickey Leland CPA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0112" y="4875909"/>
            <a:ext cx="40666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accent5"/>
                </a:solidFill>
              </a:rPr>
              <a:t>New </a:t>
            </a:r>
            <a:r>
              <a:rPr lang="en-US" sz="2200" dirty="0" smtClean="0">
                <a:solidFill>
                  <a:schemeClr val="accent5"/>
                </a:solidFill>
              </a:rPr>
              <a:t>boys school, 900 to 1,000 students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accent5"/>
                </a:solidFill>
              </a:rPr>
              <a:t>Summer completion</a:t>
            </a:r>
            <a:endParaRPr lang="en-US" sz="2200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18" y="2064190"/>
            <a:ext cx="4013582" cy="24951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500" y="4251523"/>
            <a:ext cx="3937522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Wisdom HS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218" y="4251523"/>
            <a:ext cx="4013582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2"/>
                </a:solidFill>
              </a:rPr>
              <a:t>Mickey Leland College Prep Academy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14841</TotalTime>
  <Words>836</Words>
  <Application>Microsoft Office PowerPoint</Application>
  <PresentationFormat>On-screen Show (4:3)</PresentationFormat>
  <Paragraphs>236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Rockwell</vt:lpstr>
      <vt:lpstr>Wingdings</vt:lpstr>
      <vt:lpstr>HISD-Template-2014-Standard-DRAFT</vt:lpstr>
      <vt:lpstr>Bond Oversight Committee Meeting</vt:lpstr>
      <vt:lpstr>Fourth Quarter Progress</vt:lpstr>
      <vt:lpstr>Fourth Quarter Progress</vt:lpstr>
      <vt:lpstr>Project Highlights – Now Open</vt:lpstr>
      <vt:lpstr>Project Highlights – Now Open</vt:lpstr>
      <vt:lpstr>Project Highlights – Open Soon</vt:lpstr>
      <vt:lpstr>Project Highlights – Open Soon</vt:lpstr>
      <vt:lpstr>Project Highlights – Open Soon</vt:lpstr>
      <vt:lpstr>Project Highlights – Open Soon</vt:lpstr>
      <vt:lpstr>Construction Highlights</vt:lpstr>
      <vt:lpstr>Construction Highlights</vt:lpstr>
      <vt:lpstr>Construction Highlights</vt:lpstr>
      <vt:lpstr>Doing Business</vt:lpstr>
      <vt:lpstr>M/WBE networking events</vt:lpstr>
      <vt:lpstr>M/WBE outreach events</vt:lpstr>
      <vt:lpstr>M/WBE commitment</vt:lpstr>
      <vt:lpstr>Bond financial report</vt:lpstr>
      <vt:lpstr>Communications</vt:lpstr>
      <vt:lpstr>Communications</vt:lpstr>
      <vt:lpstr>Looking ahead</vt:lpstr>
      <vt:lpstr>Thank you</vt:lpstr>
    </vt:vector>
  </TitlesOfParts>
  <Company>HISD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Huffman, Holly F</cp:lastModifiedBy>
  <cp:revision>494</cp:revision>
  <cp:lastPrinted>2014-10-22T21:34:57Z</cp:lastPrinted>
  <dcterms:created xsi:type="dcterms:W3CDTF">2014-07-21T15:20:27Z</dcterms:created>
  <dcterms:modified xsi:type="dcterms:W3CDTF">2017-01-27T17:49:47Z</dcterms:modified>
</cp:coreProperties>
</file>